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96" r:id="rId4"/>
    <p:sldId id="295" r:id="rId5"/>
    <p:sldId id="297" r:id="rId6"/>
    <p:sldId id="298" r:id="rId7"/>
    <p:sldId id="301" r:id="rId8"/>
    <p:sldId id="300" r:id="rId9"/>
    <p:sldId id="302" r:id="rId10"/>
    <p:sldId id="303" r:id="rId11"/>
    <p:sldId id="306" r:id="rId12"/>
    <p:sldId id="307" r:id="rId13"/>
    <p:sldId id="308" r:id="rId14"/>
    <p:sldId id="299" r:id="rId15"/>
    <p:sldId id="309" r:id="rId16"/>
    <p:sldId id="311" r:id="rId17"/>
    <p:sldId id="316" r:id="rId18"/>
    <p:sldId id="312" r:id="rId19"/>
    <p:sldId id="315" r:id="rId20"/>
    <p:sldId id="31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97B2"/>
    <a:srgbClr val="62768E"/>
    <a:srgbClr val="222949"/>
    <a:srgbClr val="CAC9C9"/>
    <a:srgbClr val="F03227"/>
    <a:srgbClr val="515C6F"/>
    <a:srgbClr val="CAC8CA"/>
    <a:srgbClr val="A2B5D0"/>
    <a:srgbClr val="4291B1"/>
    <a:srgbClr val="CE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/>
    <p:restoredTop sz="80618"/>
  </p:normalViewPr>
  <p:slideViewPr>
    <p:cSldViewPr snapToGrid="0" snapToObjects="1">
      <p:cViewPr>
        <p:scale>
          <a:sx n="95" d="100"/>
          <a:sy n="95" d="100"/>
        </p:scale>
        <p:origin x="7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CABF-9E28-0641-9F6E-7F697FFF48E8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63DE0-7E6D-1843-A592-569A6E9D0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48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6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04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RAJ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29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RAJ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8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1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6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5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DYLAN</a:t>
            </a:r>
            <a:endParaRPr lang="en-US" b="1" dirty="0"/>
          </a:p>
          <a:p>
            <a:r>
              <a:rPr lang="en-US" dirty="0"/>
              <a:t>Purpose of the slide: Brief overview of the game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DYLAN</a:t>
            </a:r>
            <a:endParaRPr lang="en-US" b="1" dirty="0"/>
          </a:p>
          <a:p>
            <a:r>
              <a:rPr lang="en-US" dirty="0"/>
              <a:t>Introduce character roles and explain a bit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0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RAJ</a:t>
            </a:r>
          </a:p>
          <a:p>
            <a:endParaRPr lang="en-US" b="1" dirty="0"/>
          </a:p>
          <a:p>
            <a:r>
              <a:rPr lang="en-US" dirty="0"/>
              <a:t>Slide contents:</a:t>
            </a:r>
          </a:p>
          <a:p>
            <a:r>
              <a:rPr lang="en-US" dirty="0"/>
              <a:t>Introduce the objective of our project</a:t>
            </a:r>
          </a:p>
          <a:p>
            <a:r>
              <a:rPr lang="en-US" dirty="0"/>
              <a:t>Outline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RAJ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1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RAJ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2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21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25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2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1D18-14FA-124B-A022-99CAD252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46712-FEEB-D745-B9DD-3AE9EEBCC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C3ADC-84EE-9F43-9EC8-5A90AB98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7B6E-54B8-C746-99EB-8A0EA26F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C3E34-C638-964B-94FA-F0757A20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7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2CD8-D3EF-CE4F-A886-E3C4177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FB0A2-CA13-C547-A844-DCFF9A738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36C-98B3-B547-A8BE-EFE897D0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29DB-1141-1C4A-A03B-809A2BF6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1E54-2044-9B4F-8780-ED2D5B23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AABAF-D5FC-9844-AB25-CD7E4247F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0E1A-D3AD-624D-A82B-6DC9ACCFC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DE79-B4DE-8448-B399-ACB9B47A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93908-9382-B940-9F12-A2D325B2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4135-D7F8-0442-BB98-5429374A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91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3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09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72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6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92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4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C09-8794-8340-93D8-D8539076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5EA0-76DF-C049-A6FC-49A9C16C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2953-5909-914A-889A-3AF5E50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05B4-3BC0-0A4E-9C2D-8B059D50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28A3-1862-DE4F-9856-7A53F226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0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7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37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89255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8537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E748-68B4-5E43-8997-41FE3623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724BF-F48C-A84E-8B19-B30C1FC8F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53D51-DBE5-8E4E-8465-732DB643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D2A2-DE93-4F44-9D0F-893E1028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1486-A5F4-6D43-B2A6-CE60F410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2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49CC-C26A-EC40-A294-1DC9CAD4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8829-884D-D74D-A62D-BA9178190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9E088-A156-3146-8684-FECBB60D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9A5ED-4134-D440-ABC7-30DA368C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26377-512F-474A-B4C1-5E783A74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77146-D387-D34B-982F-BE63A60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A51-1607-7B41-B09B-A05A2556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E5C15-D0F0-FB46-AF38-213865653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EE6B6-7110-D546-9512-7833EFF04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B05F4-0133-B347-A506-DE681BC3D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E1B67-40DC-5D47-A932-8696F8929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6C4F8-CB21-404E-9D69-59365233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CF885-C828-1344-8EB7-6D7E4975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4D7A6-8A9E-C643-93FF-8795081E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4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8ED-4426-3F42-B101-FE209F49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0B3AE-839E-7E41-86A4-F8DD1F17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0C9F6-1CA8-A84B-BFEB-2C4CF3F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E52A-3FD7-9E4E-9B82-279E5642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27AE8-E337-304A-9261-203245DA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4B49B-A291-D64D-92CE-0CFF930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235A-5DF5-3843-B0F8-A4BD023E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3561-03B5-EE4A-B1B8-3F4F629A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56CE-C8CB-664A-B8E4-4C180296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2169-7155-1C46-931D-9F215888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62B5-6762-1443-B0B1-27040DD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1F53-0BC9-0B4C-964E-D265C425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32DD6-1F1B-644E-86D2-CB92479C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18D2-57BA-E843-8C03-CA08CD88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CB9BE-29D2-7D49-BD0E-1491CD1CE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6E7C-0F38-5A45-884C-F597027A1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C3B1E-503A-BD4E-A836-D47E76E4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21A4-AB7D-1A4B-9C6D-BCD29800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626CC-5293-214A-B2EB-2B2E2A0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BF99B-2322-1D49-85E6-1A23F288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713D-BAA2-9B43-BA11-912D9DB5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9D5D-C084-6443-9E8F-7B6744E96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6D65-D54D-A340-B539-298794314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4E3A-139F-F147-80F2-B55B3E75B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hlinkClick r:id="rId16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hyperlink" Target="http://slides.sage-fox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6.jpg"/><Relationship Id="rId7" Type="http://schemas.openxmlformats.org/officeDocument/2006/relationships/image" Target="../media/image14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54.pn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hyperlink" Target="http://slides.sage-fox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hyperlink" Target="http://slides.sage-fox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hyperlink" Target="http://slides.sage-fox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hyperlink" Target="http://slides.sage-fox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6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hyperlink" Target="http://slides.sage-fox.com/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2.jpe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tiff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0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dn.arstechnica.net/wp-content/uploads/2015/02/...">
            <a:extLst>
              <a:ext uri="{FF2B5EF4-FFF2-40B4-BE49-F238E27FC236}">
                <a16:creationId xmlns:a16="http://schemas.microsoft.com/office/drawing/2014/main" id="{E36A8D49-60E2-7F43-8F37-B4C99519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22872-CC73-634B-B040-BD17E57D0E42}"/>
              </a:ext>
            </a:extLst>
          </p:cNvPr>
          <p:cNvSpPr/>
          <p:nvPr/>
        </p:nvSpPr>
        <p:spPr>
          <a:xfrm>
            <a:off x="0" y="-12567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3F8B4-8818-C241-8425-FCA8FFC4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65" y="4662456"/>
            <a:ext cx="10711070" cy="26762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#1 </a:t>
            </a:r>
          </a:p>
        </p:txBody>
      </p:sp>
      <p:pic>
        <p:nvPicPr>
          <p:cNvPr id="5" name="Picture 6" descr="Champions - League of Legends">
            <a:extLst>
              <a:ext uri="{FF2B5EF4-FFF2-40B4-BE49-F238E27FC236}">
                <a16:creationId xmlns:a16="http://schemas.microsoft.com/office/drawing/2014/main" id="{4856FE0D-9B58-5A41-96B8-A1AE3BB9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5" y="119271"/>
            <a:ext cx="1928741" cy="2175620"/>
          </a:xfrm>
          <a:prstGeom prst="flowChartAlternateProcess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524394FD-C760-EC49-9241-F41766CAFCCF}"/>
              </a:ext>
            </a:extLst>
          </p:cNvPr>
          <p:cNvSpPr txBox="1">
            <a:spLocks/>
          </p:cNvSpPr>
          <p:nvPr/>
        </p:nvSpPr>
        <p:spPr>
          <a:xfrm>
            <a:off x="298177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Lauren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C0B784F-ADCC-854B-B7B5-CE6920A064B5}"/>
              </a:ext>
            </a:extLst>
          </p:cNvPr>
          <p:cNvSpPr txBox="1">
            <a:spLocks/>
          </p:cNvSpPr>
          <p:nvPr/>
        </p:nvSpPr>
        <p:spPr>
          <a:xfrm>
            <a:off x="2667831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Jim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7409DC65-D48A-BC40-A064-536F73C8CD36}"/>
              </a:ext>
            </a:extLst>
          </p:cNvPr>
          <p:cNvSpPr txBox="1">
            <a:spLocks/>
          </p:cNvSpPr>
          <p:nvPr/>
        </p:nvSpPr>
        <p:spPr>
          <a:xfrm>
            <a:off x="5037485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Dylan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317BACCB-886C-5C45-B346-ADE776FD105F}"/>
              </a:ext>
            </a:extLst>
          </p:cNvPr>
          <p:cNvSpPr txBox="1">
            <a:spLocks/>
          </p:cNvSpPr>
          <p:nvPr/>
        </p:nvSpPr>
        <p:spPr>
          <a:xfrm>
            <a:off x="7407139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Raj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5FDA4BB-083F-F14A-9693-0291D59F3718}"/>
              </a:ext>
            </a:extLst>
          </p:cNvPr>
          <p:cNvSpPr txBox="1">
            <a:spLocks/>
          </p:cNvSpPr>
          <p:nvPr/>
        </p:nvSpPr>
        <p:spPr>
          <a:xfrm>
            <a:off x="9776793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Angie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73C0DD-3418-AC46-B47B-9E4EFF031940}"/>
              </a:ext>
            </a:extLst>
          </p:cNvPr>
          <p:cNvSpPr/>
          <p:nvPr/>
        </p:nvSpPr>
        <p:spPr>
          <a:xfrm>
            <a:off x="5093136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37D882-2DA8-DE47-8AA3-218CE570BF98}"/>
              </a:ext>
            </a:extLst>
          </p:cNvPr>
          <p:cNvSpPr/>
          <p:nvPr/>
        </p:nvSpPr>
        <p:spPr>
          <a:xfrm>
            <a:off x="9800021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in a costume&#10;&#10;Description automatically generated">
            <a:extLst>
              <a:ext uri="{FF2B5EF4-FFF2-40B4-BE49-F238E27FC236}">
                <a16:creationId xmlns:a16="http://schemas.microsoft.com/office/drawing/2014/main" id="{6E9ADEBB-3D4F-5E41-992E-0B123F37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425" y="119271"/>
            <a:ext cx="1927715" cy="2186452"/>
          </a:xfrm>
          <a:prstGeom prst="round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607066-98CC-9C4C-86FC-AFC1795F9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r="23339"/>
          <a:stretch/>
        </p:blipFill>
        <p:spPr bwMode="auto">
          <a:xfrm>
            <a:off x="2769117" y="83761"/>
            <a:ext cx="1943926" cy="2211130"/>
          </a:xfrm>
          <a:prstGeom prst="roundRect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8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E23BB-3E68-2548-946C-4D2B23CD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97" y="2060928"/>
            <a:ext cx="4446557" cy="3122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C3339-F024-B443-A1AF-D5DAA09D2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561" y="2215603"/>
            <a:ext cx="5998742" cy="263306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E2E3466-4123-0E4C-A6DF-34835734B139}"/>
              </a:ext>
            </a:extLst>
          </p:cNvPr>
          <p:cNvSpPr/>
          <p:nvPr/>
        </p:nvSpPr>
        <p:spPr>
          <a:xfrm>
            <a:off x="4876800" y="3256547"/>
            <a:ext cx="930442" cy="7700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95D50-1F9C-434A-88C5-8EF018D1EA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21418" y="5999338"/>
            <a:ext cx="914400" cy="790567"/>
          </a:xfrm>
          <a:prstGeom prst="hexagon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CD6A2-F4D2-E54F-8083-F5ECEF1FC617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30740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C3339-F024-B443-A1AF-D5DAA09D2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72" y="1231354"/>
            <a:ext cx="3762781" cy="1651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A4546-BD8A-4C4A-A885-ACB17241216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53502" y="5999338"/>
            <a:ext cx="914400" cy="790567"/>
          </a:xfrm>
          <a:prstGeom prst="hexagon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09169-C364-2D46-8305-D9F4257AE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2125" y="3175172"/>
            <a:ext cx="9779001" cy="2814444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0C0B6A1E-A7CD-8647-B9CE-EA1A513553FD}"/>
              </a:ext>
            </a:extLst>
          </p:cNvPr>
          <p:cNvSpPr/>
          <p:nvPr/>
        </p:nvSpPr>
        <p:spPr>
          <a:xfrm rot="5400000">
            <a:off x="5021179" y="1700463"/>
            <a:ext cx="1235242" cy="1010653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2E0BF-0C83-4B4E-88EC-54764F22B9A3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3289144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FC02D-6544-B24C-B163-0B6E56B8A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357" y="5898769"/>
            <a:ext cx="2816230" cy="769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ED1A2-EB30-E840-9159-4DFB91495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164" y="1145821"/>
            <a:ext cx="2404617" cy="4538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F163B-277E-FB47-B970-289E10CF9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23" y="5898769"/>
            <a:ext cx="4866711" cy="769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25289-027E-954A-8626-A1A6052FC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817" y="1121813"/>
            <a:ext cx="5317724" cy="4525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9354E-ACDC-674D-8485-8813BB265B06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10055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658"/>
          <p:cNvSpPr/>
          <p:nvPr/>
        </p:nvSpPr>
        <p:spPr>
          <a:xfrm>
            <a:off x="814919" y="2089787"/>
            <a:ext cx="2609599" cy="20743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rgbClr val="EF3425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marL="0" marR="0" lvl="0" indent="0" algn="l" defTabSz="1100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42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14919" y="2089786"/>
            <a:ext cx="2609599" cy="768226"/>
            <a:chOff x="814918" y="2089785"/>
            <a:chExt cx="3365708" cy="1655740"/>
          </a:xfrm>
        </p:grpSpPr>
        <p:sp>
          <p:nvSpPr>
            <p:cNvPr id="2" name="Стрелка вниз 1"/>
            <p:cNvSpPr/>
            <p:nvPr/>
          </p:nvSpPr>
          <p:spPr>
            <a:xfrm>
              <a:off x="814918" y="2089785"/>
              <a:ext cx="3365708" cy="1655740"/>
            </a:xfrm>
            <a:prstGeom prst="downArrow">
              <a:avLst>
                <a:gd name="adj1" fmla="val 100000"/>
                <a:gd name="adj2" fmla="val 50000"/>
              </a:avLst>
            </a:prstGeom>
            <a:solidFill>
              <a:srgbClr val="EF34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7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6444" y="2136580"/>
              <a:ext cx="3344182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84283" y="254140"/>
            <a:ext cx="6423434" cy="1446550"/>
            <a:chOff x="3341511" y="258228"/>
            <a:chExt cx="5508978" cy="1446550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Descriptive Data Analysis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48" name="Shape 1658">
            <a:extLst>
              <a:ext uri="{FF2B5EF4-FFF2-40B4-BE49-F238E27FC236}">
                <a16:creationId xmlns:a16="http://schemas.microsoft.com/office/drawing/2014/main" id="{C59260D7-F473-9146-8317-EE04793F73D1}"/>
              </a:ext>
            </a:extLst>
          </p:cNvPr>
          <p:cNvSpPr/>
          <p:nvPr/>
        </p:nvSpPr>
        <p:spPr>
          <a:xfrm>
            <a:off x="2769226" y="4389085"/>
            <a:ext cx="2609599" cy="20743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rgbClr val="CAC9C9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marL="0" marR="0" lvl="0" indent="0" algn="l" defTabSz="1100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25E0AD-24FA-CD48-B413-016E61456768}"/>
              </a:ext>
            </a:extLst>
          </p:cNvPr>
          <p:cNvGrpSpPr/>
          <p:nvPr/>
        </p:nvGrpSpPr>
        <p:grpSpPr>
          <a:xfrm>
            <a:off x="2755779" y="4389084"/>
            <a:ext cx="2609599" cy="768226"/>
            <a:chOff x="814918" y="2089785"/>
            <a:chExt cx="3365708" cy="1655740"/>
          </a:xfrm>
          <a:solidFill>
            <a:srgbClr val="CAC9C9"/>
          </a:solidFill>
        </p:grpSpPr>
        <p:sp>
          <p:nvSpPr>
            <p:cNvPr id="53" name="Стрелка вниз 1">
              <a:extLst>
                <a:ext uri="{FF2B5EF4-FFF2-40B4-BE49-F238E27FC236}">
                  <a16:creationId xmlns:a16="http://schemas.microsoft.com/office/drawing/2014/main" id="{BF0F9657-BA17-7042-B0E7-0122705631E8}"/>
                </a:ext>
              </a:extLst>
            </p:cNvPr>
            <p:cNvSpPr/>
            <p:nvPr/>
          </p:nvSpPr>
          <p:spPr>
            <a:xfrm>
              <a:off x="814918" y="2089785"/>
              <a:ext cx="3365708" cy="1655740"/>
            </a:xfrm>
            <a:prstGeom prst="down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7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1D3C1D-7D78-574F-AB7C-99395129C329}"/>
                </a:ext>
              </a:extLst>
            </p:cNvPr>
            <p:cNvSpPr txBox="1"/>
            <p:nvPr/>
          </p:nvSpPr>
          <p:spPr>
            <a:xfrm>
              <a:off x="836444" y="2136580"/>
              <a:ext cx="3344182" cy="126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Jungle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Shape 1658">
            <a:extLst>
              <a:ext uri="{FF2B5EF4-FFF2-40B4-BE49-F238E27FC236}">
                <a16:creationId xmlns:a16="http://schemas.microsoft.com/office/drawing/2014/main" id="{D7681972-5A9C-8E46-85BC-51DD23E8BD7E}"/>
              </a:ext>
            </a:extLst>
          </p:cNvPr>
          <p:cNvSpPr/>
          <p:nvPr/>
        </p:nvSpPr>
        <p:spPr>
          <a:xfrm>
            <a:off x="4784469" y="2084928"/>
            <a:ext cx="2609599" cy="20743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rgbClr val="62768E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marL="0" marR="0" lvl="0" indent="0" algn="l" defTabSz="1100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42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805D49-827D-7449-910B-198BB31CBB3A}"/>
              </a:ext>
            </a:extLst>
          </p:cNvPr>
          <p:cNvGrpSpPr/>
          <p:nvPr/>
        </p:nvGrpSpPr>
        <p:grpSpPr>
          <a:xfrm>
            <a:off x="4784469" y="2084927"/>
            <a:ext cx="2609599" cy="768226"/>
            <a:chOff x="814918" y="2089785"/>
            <a:chExt cx="3365708" cy="1655740"/>
          </a:xfrm>
          <a:solidFill>
            <a:srgbClr val="62768E"/>
          </a:solidFill>
        </p:grpSpPr>
        <p:sp>
          <p:nvSpPr>
            <p:cNvPr id="58" name="Стрелка вниз 1">
              <a:extLst>
                <a:ext uri="{FF2B5EF4-FFF2-40B4-BE49-F238E27FC236}">
                  <a16:creationId xmlns:a16="http://schemas.microsoft.com/office/drawing/2014/main" id="{CBDCC230-9B3B-D64E-94C3-6232F8A020A1}"/>
                </a:ext>
              </a:extLst>
            </p:cNvPr>
            <p:cNvSpPr/>
            <p:nvPr/>
          </p:nvSpPr>
          <p:spPr>
            <a:xfrm>
              <a:off x="814918" y="2089785"/>
              <a:ext cx="3365708" cy="1655740"/>
            </a:xfrm>
            <a:prstGeom prst="down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7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CEB91C-7B7F-0E44-8C27-7CD5C596B8A3}"/>
                </a:ext>
              </a:extLst>
            </p:cNvPr>
            <p:cNvSpPr txBox="1"/>
            <p:nvPr/>
          </p:nvSpPr>
          <p:spPr>
            <a:xfrm>
              <a:off x="836444" y="2136580"/>
              <a:ext cx="3344182" cy="126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ADC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Shape 1658">
            <a:extLst>
              <a:ext uri="{FF2B5EF4-FFF2-40B4-BE49-F238E27FC236}">
                <a16:creationId xmlns:a16="http://schemas.microsoft.com/office/drawing/2014/main" id="{A0C020C7-DAFC-A247-8B75-C5C75B4A44A5}"/>
              </a:ext>
            </a:extLst>
          </p:cNvPr>
          <p:cNvSpPr/>
          <p:nvPr/>
        </p:nvSpPr>
        <p:spPr>
          <a:xfrm>
            <a:off x="7155346" y="4419916"/>
            <a:ext cx="2609599" cy="20743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rgbClr val="222949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marL="0" marR="0" lvl="0" indent="0" algn="l" defTabSz="1100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42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9D69D5-7D32-8640-922A-FC80A7532532}"/>
              </a:ext>
            </a:extLst>
          </p:cNvPr>
          <p:cNvGrpSpPr/>
          <p:nvPr/>
        </p:nvGrpSpPr>
        <p:grpSpPr>
          <a:xfrm>
            <a:off x="7155346" y="4419915"/>
            <a:ext cx="2609599" cy="768226"/>
            <a:chOff x="814918" y="2089785"/>
            <a:chExt cx="3365708" cy="1655740"/>
          </a:xfrm>
          <a:solidFill>
            <a:srgbClr val="222949"/>
          </a:solidFill>
        </p:grpSpPr>
        <p:sp>
          <p:nvSpPr>
            <p:cNvPr id="63" name="Стрелка вниз 1">
              <a:extLst>
                <a:ext uri="{FF2B5EF4-FFF2-40B4-BE49-F238E27FC236}">
                  <a16:creationId xmlns:a16="http://schemas.microsoft.com/office/drawing/2014/main" id="{89C4095C-D0DC-4B49-82D1-5D248236BF4B}"/>
                </a:ext>
              </a:extLst>
            </p:cNvPr>
            <p:cNvSpPr/>
            <p:nvPr/>
          </p:nvSpPr>
          <p:spPr>
            <a:xfrm>
              <a:off x="814918" y="2089785"/>
              <a:ext cx="3365708" cy="1655740"/>
            </a:xfrm>
            <a:prstGeom prst="down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7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C2B0DA-60F0-384B-A1EC-26EB91DC8C22}"/>
                </a:ext>
              </a:extLst>
            </p:cNvPr>
            <p:cNvSpPr txBox="1"/>
            <p:nvPr/>
          </p:nvSpPr>
          <p:spPr>
            <a:xfrm>
              <a:off x="836444" y="2136580"/>
              <a:ext cx="3344182" cy="126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" name="Shape 1658">
            <a:extLst>
              <a:ext uri="{FF2B5EF4-FFF2-40B4-BE49-F238E27FC236}">
                <a16:creationId xmlns:a16="http://schemas.microsoft.com/office/drawing/2014/main" id="{3042BE91-9E2E-1D4C-945E-75A94F5BFEBB}"/>
              </a:ext>
            </a:extLst>
          </p:cNvPr>
          <p:cNvSpPr/>
          <p:nvPr/>
        </p:nvSpPr>
        <p:spPr>
          <a:xfrm>
            <a:off x="8458185" y="2076662"/>
            <a:ext cx="2609599" cy="20743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rgbClr val="8297B2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marL="0" marR="0" lvl="0" indent="0" algn="l" defTabSz="1100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42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356B98-3470-134F-AD83-C240648C7288}"/>
              </a:ext>
            </a:extLst>
          </p:cNvPr>
          <p:cNvGrpSpPr/>
          <p:nvPr/>
        </p:nvGrpSpPr>
        <p:grpSpPr>
          <a:xfrm>
            <a:off x="8443923" y="2076663"/>
            <a:ext cx="2609599" cy="768226"/>
            <a:chOff x="814918" y="2089785"/>
            <a:chExt cx="3365708" cy="1655740"/>
          </a:xfrm>
          <a:solidFill>
            <a:srgbClr val="8297B2"/>
          </a:solidFill>
        </p:grpSpPr>
        <p:sp>
          <p:nvSpPr>
            <p:cNvPr id="68" name="Стрелка вниз 1">
              <a:extLst>
                <a:ext uri="{FF2B5EF4-FFF2-40B4-BE49-F238E27FC236}">
                  <a16:creationId xmlns:a16="http://schemas.microsoft.com/office/drawing/2014/main" id="{4745BB0C-0A38-354A-9562-07BE7ACADF0E}"/>
                </a:ext>
              </a:extLst>
            </p:cNvPr>
            <p:cNvSpPr/>
            <p:nvPr/>
          </p:nvSpPr>
          <p:spPr>
            <a:xfrm>
              <a:off x="814918" y="2089785"/>
              <a:ext cx="3365708" cy="1655740"/>
            </a:xfrm>
            <a:prstGeom prst="down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7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A63F13-D1BD-564F-8F0C-E574343E31F4}"/>
                </a:ext>
              </a:extLst>
            </p:cNvPr>
            <p:cNvSpPr txBox="1"/>
            <p:nvPr/>
          </p:nvSpPr>
          <p:spPr>
            <a:xfrm>
              <a:off x="836444" y="2136580"/>
              <a:ext cx="3344182" cy="126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Middle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8840543-FAAD-8A4A-B2CE-BF4193FFDB3E}"/>
              </a:ext>
            </a:extLst>
          </p:cNvPr>
          <p:cNvSpPr txBox="1"/>
          <p:nvPr/>
        </p:nvSpPr>
        <p:spPr>
          <a:xfrm>
            <a:off x="8726313" y="2875636"/>
            <a:ext cx="23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47F660-8BE8-AD43-A6FF-E26CF168304E}"/>
              </a:ext>
            </a:extLst>
          </p:cNvPr>
          <p:cNvSpPr txBox="1"/>
          <p:nvPr/>
        </p:nvSpPr>
        <p:spPr>
          <a:xfrm>
            <a:off x="8458186" y="2866600"/>
            <a:ext cx="259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Low deaths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assist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minions kills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449B16-139A-3C4B-8934-2F4EA29D4075}"/>
              </a:ext>
            </a:extLst>
          </p:cNvPr>
          <p:cNvSpPr txBox="1"/>
          <p:nvPr/>
        </p:nvSpPr>
        <p:spPr>
          <a:xfrm>
            <a:off x="7172036" y="5191340"/>
            <a:ext cx="259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kills spree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minions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Low deaths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A006D1-8773-214A-ADBB-D7B9C03072C1}"/>
              </a:ext>
            </a:extLst>
          </p:cNvPr>
          <p:cNvSpPr txBox="1"/>
          <p:nvPr/>
        </p:nvSpPr>
        <p:spPr>
          <a:xfrm>
            <a:off x="4801160" y="2866600"/>
            <a:ext cx="260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gold earned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damage taken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damage dealt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CEC28E-0E9C-1948-A127-514EBCC85324}"/>
              </a:ext>
            </a:extLst>
          </p:cNvPr>
          <p:cNvSpPr txBox="1"/>
          <p:nvPr/>
        </p:nvSpPr>
        <p:spPr>
          <a:xfrm>
            <a:off x="2814401" y="5066248"/>
            <a:ext cx="2609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minion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enemy jungle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team jungle cs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assist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/>
              <a:t>High position change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440840-69AE-0E43-BFEE-8926997CE41F}"/>
              </a:ext>
            </a:extLst>
          </p:cNvPr>
          <p:cNvSpPr txBox="1"/>
          <p:nvPr/>
        </p:nvSpPr>
        <p:spPr>
          <a:xfrm>
            <a:off x="875650" y="2715273"/>
            <a:ext cx="2548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total healing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damage taken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minion kills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Low death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High assist</a:t>
            </a:r>
          </a:p>
        </p:txBody>
      </p:sp>
      <p:pic>
        <p:nvPicPr>
          <p:cNvPr id="78" name="Gráfico 27" descr="Bar chart">
            <a:extLst>
              <a:ext uri="{FF2B5EF4-FFF2-40B4-BE49-F238E27FC236}">
                <a16:creationId xmlns:a16="http://schemas.microsoft.com/office/drawing/2014/main" id="{D0FEBB33-F517-9745-87BA-56CD27AD2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56" grpId="0" animBg="1"/>
      <p:bldP spid="61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1446550"/>
            <a:chOff x="3341511" y="258228"/>
            <a:chExt cx="5508978" cy="1446550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Descriptive Data Analysis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78" name="Gráfico 27" descr="Bar chart">
            <a:extLst>
              <a:ext uri="{FF2B5EF4-FFF2-40B4-BE49-F238E27FC236}">
                <a16:creationId xmlns:a16="http://schemas.microsoft.com/office/drawing/2014/main" id="{D0FEBB33-F517-9745-87BA-56CD27AD2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4C0FC-E1BD-0947-9468-8B9537A7C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33" y="1208248"/>
            <a:ext cx="2856965" cy="2072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6DBC2-13D1-254A-B708-FCA7B0013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33" y="3400383"/>
            <a:ext cx="2856965" cy="42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7098D-47C4-3442-846B-EB30B3752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921" y="1208248"/>
            <a:ext cx="2742080" cy="2137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53558-80DE-F649-A462-566A301EFB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7514" y="3381006"/>
            <a:ext cx="2742080" cy="44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5AFC9-AD9C-4140-8ECD-B899D8BDF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5608" y="1193739"/>
            <a:ext cx="2604590" cy="2166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FAB61-AA04-DE4A-BE1F-F6F16C6EC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5609" y="3390694"/>
            <a:ext cx="2604590" cy="44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B55ED-F4B6-0847-8728-696BC0ED8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633" y="3944060"/>
            <a:ext cx="2856964" cy="2351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5C9CA-BFC7-7148-B140-E71F0836CF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3677" y="6019083"/>
            <a:ext cx="3885035" cy="718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6AA64-D541-C34A-AF92-C62338CA8B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1876" y="1193739"/>
            <a:ext cx="2662823" cy="2166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DB800-C96D-764E-A404-2C3936A0B5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9405" y="3931967"/>
            <a:ext cx="498190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954108"/>
            <a:chOff x="3341511" y="258228"/>
            <a:chExt cx="5508978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Correlation Data Analysis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60322C-549B-9347-B2DE-17318BA76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77600" y="588128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03E1D-2F53-F444-A147-45E3AE62F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38" y="1433392"/>
            <a:ext cx="4537614" cy="225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EFD8F-7439-E44F-951F-7580A902E7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38" y="3869160"/>
            <a:ext cx="4558038" cy="14020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29A93-9076-A149-B514-F86DED584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0174" y="2010450"/>
            <a:ext cx="6488245" cy="26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954108"/>
            <a:chOff x="3341511" y="258228"/>
            <a:chExt cx="5508978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Correlation Data Analysis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60322C-549B-9347-B2DE-17318BA76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77600" y="588128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87396-8037-8544-942E-80BA991F23B4}"/>
              </a:ext>
            </a:extLst>
          </p:cNvPr>
          <p:cNvSpPr txBox="1"/>
          <p:nvPr/>
        </p:nvSpPr>
        <p:spPr>
          <a:xfrm>
            <a:off x="1635636" y="3059668"/>
            <a:ext cx="178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 PAIRPLOT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6914D-7875-1041-A09D-0E6D2D5A1C17}"/>
              </a:ext>
            </a:extLst>
          </p:cNvPr>
          <p:cNvSpPr txBox="1"/>
          <p:nvPr/>
        </p:nvSpPr>
        <p:spPr>
          <a:xfrm>
            <a:off x="8188836" y="2932383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 MATPLOTLIB</a:t>
            </a:r>
          </a:p>
        </p:txBody>
      </p:sp>
    </p:spTree>
    <p:extLst>
      <p:ext uri="{BB962C8B-B14F-4D97-AF65-F5344CB8AC3E}">
        <p14:creationId xmlns:p14="http://schemas.microsoft.com/office/powerpoint/2010/main" val="2179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954108"/>
            <a:chOff x="3341511" y="258228"/>
            <a:chExt cx="5508978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Viability Score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93315F-8F0B-7F46-8896-1FA1137D3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2" y="1666067"/>
            <a:ext cx="5203141" cy="195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EC9EB-3A48-3E41-AF99-FA5FDCD2E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26" y="3750983"/>
            <a:ext cx="5224527" cy="2058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180146-A006-0E47-AD63-3C4A7E7832B1}"/>
              </a:ext>
            </a:extLst>
          </p:cNvPr>
          <p:cNvSpPr txBox="1"/>
          <p:nvPr/>
        </p:nvSpPr>
        <p:spPr>
          <a:xfrm>
            <a:off x="6648656" y="2904565"/>
            <a:ext cx="265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 MORE STUFF HERE</a:t>
            </a:r>
          </a:p>
        </p:txBody>
      </p:sp>
    </p:spTree>
    <p:extLst>
      <p:ext uri="{BB962C8B-B14F-4D97-AF65-F5344CB8AC3E}">
        <p14:creationId xmlns:p14="http://schemas.microsoft.com/office/powerpoint/2010/main" val="39693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954108"/>
            <a:chOff x="3341511" y="258228"/>
            <a:chExt cx="5508978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Super Squad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2272B-0FE8-034D-A4B6-D01A88258A99}"/>
              </a:ext>
            </a:extLst>
          </p:cNvPr>
          <p:cNvSpPr txBox="1"/>
          <p:nvPr/>
        </p:nvSpPr>
        <p:spPr>
          <a:xfrm>
            <a:off x="2884283" y="2823883"/>
            <a:ext cx="26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 SUPER SQUAD PICS</a:t>
            </a:r>
          </a:p>
        </p:txBody>
      </p:sp>
    </p:spTree>
    <p:extLst>
      <p:ext uri="{BB962C8B-B14F-4D97-AF65-F5344CB8AC3E}">
        <p14:creationId xmlns:p14="http://schemas.microsoft.com/office/powerpoint/2010/main" val="27491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84283" y="254140"/>
            <a:ext cx="6423434" cy="954108"/>
            <a:chOff x="3341511" y="258228"/>
            <a:chExt cx="5508978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Analysis Summary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Data Workflow</a:t>
              </a:r>
            </a:p>
          </p:txBody>
        </p:sp>
      </p:grpSp>
      <p:pic>
        <p:nvPicPr>
          <p:cNvPr id="26" name="Picture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E9F23-55D2-C844-9CE8-D16F7CBA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97CEB-3619-CB45-A6AB-F9D47C3DE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 analysis revealed no obvious, strong interactions/dependencies</a:t>
            </a:r>
          </a:p>
          <a:p>
            <a:r>
              <a:rPr lang="en-US" dirty="0">
                <a:solidFill>
                  <a:schemeClr val="bg1"/>
                </a:solidFill>
              </a:rPr>
              <a:t>Combining variables allowed for creation of a viability score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67561-9EA0-FA49-971B-AF30E706A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Limitations/Caveats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E35FAA-384D-9846-A513-3D0B414AA0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 is not current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Ability to collect real-time data with Riot API</a:t>
            </a:r>
          </a:p>
          <a:p>
            <a:r>
              <a:rPr lang="en-US" dirty="0">
                <a:solidFill>
                  <a:schemeClr val="bg1"/>
                </a:solidFill>
              </a:rPr>
              <a:t>Complex question!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one variable greatly influences winning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Its HOW you play the character to not WHICH character</a:t>
            </a:r>
          </a:p>
          <a:p>
            <a:r>
              <a:rPr lang="en-US" dirty="0">
                <a:solidFill>
                  <a:schemeClr val="bg1"/>
                </a:solidFill>
              </a:rPr>
              <a:t>Collect more statistics on game play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Towers taken, first blood, etc.</a:t>
            </a:r>
          </a:p>
        </p:txBody>
      </p:sp>
    </p:spTree>
    <p:extLst>
      <p:ext uri="{BB962C8B-B14F-4D97-AF65-F5344CB8AC3E}">
        <p14:creationId xmlns:p14="http://schemas.microsoft.com/office/powerpoint/2010/main" val="76674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392B6A6-0F1A-AC46-A747-476B33855A0D}"/>
              </a:ext>
            </a:extLst>
          </p:cNvPr>
          <p:cNvGrpSpPr/>
          <p:nvPr/>
        </p:nvGrpSpPr>
        <p:grpSpPr>
          <a:xfrm>
            <a:off x="7205133" y="2068763"/>
            <a:ext cx="1238251" cy="1371601"/>
            <a:chOff x="5403850" y="2404837"/>
            <a:chExt cx="928688" cy="10287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1056D143-B659-154E-BBC1-6344689C5F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0C4CD213-6F90-354C-86F7-086C34DCB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9B2641DE-272C-E141-8048-31388736D18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73678D-7753-3C40-8642-3E96294D99A3}"/>
              </a:ext>
            </a:extLst>
          </p:cNvPr>
          <p:cNvGrpSpPr/>
          <p:nvPr/>
        </p:nvGrpSpPr>
        <p:grpSpPr>
          <a:xfrm>
            <a:off x="6432550" y="1658130"/>
            <a:ext cx="1073151" cy="2163233"/>
            <a:chOff x="4824412" y="2096862"/>
            <a:chExt cx="804863" cy="162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034D3FD3-6395-CA4A-B77A-C17EC7DEEA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BA0B40AF-4DCD-8C40-835B-050B10DCCC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C3E7D79-CDEE-ED40-8795-7221990AF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D89F31-22F7-F743-BAAC-8020DE52BCEC}"/>
              </a:ext>
            </a:extLst>
          </p:cNvPr>
          <p:cNvGrpSpPr/>
          <p:nvPr/>
        </p:nvGrpSpPr>
        <p:grpSpPr>
          <a:xfrm>
            <a:off x="3748617" y="2068763"/>
            <a:ext cx="1244601" cy="1371601"/>
            <a:chOff x="2811462" y="2404837"/>
            <a:chExt cx="933451" cy="10287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0C002838-4A7F-2B49-9CB0-C1ECB051A2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082FA074-FBA6-0E44-8D06-416A374349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37E9CD1B-5AA4-D748-A618-DA8F3532C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7DD403-E673-A84D-915A-B72DE3E467BD}"/>
              </a:ext>
            </a:extLst>
          </p:cNvPr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B50B18D4-255A-E246-BF53-B9764BF690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AC55473E-410B-274E-965E-5BD8957550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7489A60-A4BA-644D-A144-E76F4C5256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F68328-43B4-584D-906D-1ABC295C53EC}"/>
              </a:ext>
            </a:extLst>
          </p:cNvPr>
          <p:cNvGrpSpPr/>
          <p:nvPr/>
        </p:nvGrpSpPr>
        <p:grpSpPr>
          <a:xfrm>
            <a:off x="5609168" y="1241145"/>
            <a:ext cx="948267" cy="3014133"/>
            <a:chOff x="4206876" y="1784124"/>
            <a:chExt cx="711200" cy="2260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4F1A41-89CF-864F-A02C-FC4610939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11E0BE8-A4DD-744A-ABF1-3060E90F09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5" name="Group 81">
            <a:extLst>
              <a:ext uri="{FF2B5EF4-FFF2-40B4-BE49-F238E27FC236}">
                <a16:creationId xmlns:a16="http://schemas.microsoft.com/office/drawing/2014/main" id="{74EE59DE-D9E9-294B-B4F5-F91AC3DFF9E2}"/>
              </a:ext>
            </a:extLst>
          </p:cNvPr>
          <p:cNvGrpSpPr/>
          <p:nvPr/>
        </p:nvGrpSpPr>
        <p:grpSpPr>
          <a:xfrm flipH="1" flipV="1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21A226F-84D6-4845-AA8E-18C2B0011C69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7AF316-CA29-C449-A8ED-AECA39D050B5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D4036E6-FCF4-AB40-A77D-E8D152D38263}"/>
              </a:ext>
            </a:extLst>
          </p:cNvPr>
          <p:cNvGrpSpPr/>
          <p:nvPr/>
        </p:nvGrpSpPr>
        <p:grpSpPr>
          <a:xfrm>
            <a:off x="9146553" y="1688653"/>
            <a:ext cx="2623176" cy="739977"/>
            <a:chOff x="1879600" y="3087314"/>
            <a:chExt cx="4564985" cy="444397"/>
          </a:xfrm>
        </p:grpSpPr>
        <p:sp>
          <p:nvSpPr>
            <p:cNvPr id="109" name="Text Box 10">
              <a:extLst>
                <a:ext uri="{FF2B5EF4-FFF2-40B4-BE49-F238E27FC236}">
                  <a16:creationId xmlns:a16="http://schemas.microsoft.com/office/drawing/2014/main" id="{BDF73F51-55DC-EA40-B159-6A3A930E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8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A386A19-90E3-604B-8055-9FA7827FEF52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Blue Team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6B58784-C475-2949-AE1E-5E30F34260D7}"/>
              </a:ext>
            </a:extLst>
          </p:cNvPr>
          <p:cNvGrpSpPr/>
          <p:nvPr/>
        </p:nvGrpSpPr>
        <p:grpSpPr>
          <a:xfrm>
            <a:off x="646910" y="1994335"/>
            <a:ext cx="2623176" cy="739976"/>
            <a:chOff x="1879600" y="3087314"/>
            <a:chExt cx="4564985" cy="444396"/>
          </a:xfrm>
        </p:grpSpPr>
        <p:sp>
          <p:nvSpPr>
            <p:cNvPr id="112" name="Text Box 10">
              <a:extLst>
                <a:ext uri="{FF2B5EF4-FFF2-40B4-BE49-F238E27FC236}">
                  <a16:creationId xmlns:a16="http://schemas.microsoft.com/office/drawing/2014/main" id="{8583B798-6B81-4E43-ACF3-C5A900B1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0FB875C-9B71-A145-BBDE-1EABDA885101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Red Team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C49C7C-F6C8-BC48-9623-D03CB36A58E5}"/>
              </a:ext>
            </a:extLst>
          </p:cNvPr>
          <p:cNvGrpSpPr/>
          <p:nvPr/>
        </p:nvGrpSpPr>
        <p:grpSpPr>
          <a:xfrm>
            <a:off x="5001541" y="4823651"/>
            <a:ext cx="2623176" cy="1170862"/>
            <a:chOff x="1879600" y="3087314"/>
            <a:chExt cx="4564985" cy="703167"/>
          </a:xfrm>
        </p:grpSpPr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53DB152E-45E4-174D-8C9F-C039C4C34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425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Over 140 champions 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core abilities, two spells and seven items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2F15ECA-15B0-4C4E-9377-D1EDC15A3506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Champions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067C05-FBEE-7248-8EBE-8B72C80A0AA5}"/>
              </a:ext>
            </a:extLst>
          </p:cNvPr>
          <p:cNvSpPr/>
          <p:nvPr/>
        </p:nvSpPr>
        <p:spPr>
          <a:xfrm>
            <a:off x="8893316" y="4623083"/>
            <a:ext cx="1828800" cy="365760"/>
          </a:xfrm>
          <a:prstGeom prst="rect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Towers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2BA2D6A-1CF9-8D4F-A382-AD8306370451}"/>
              </a:ext>
            </a:extLst>
          </p:cNvPr>
          <p:cNvSpPr/>
          <p:nvPr/>
        </p:nvSpPr>
        <p:spPr>
          <a:xfrm>
            <a:off x="1154690" y="4634756"/>
            <a:ext cx="1828800" cy="365760"/>
          </a:xfrm>
          <a:prstGeom prst="rect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Minions</a:t>
            </a:r>
          </a:p>
        </p:txBody>
      </p:sp>
      <p:grpSp>
        <p:nvGrpSpPr>
          <p:cNvPr id="119" name="Group 81">
            <a:extLst>
              <a:ext uri="{FF2B5EF4-FFF2-40B4-BE49-F238E27FC236}">
                <a16:creationId xmlns:a16="http://schemas.microsoft.com/office/drawing/2014/main" id="{9B722FAA-BA4B-2149-9C65-CE3B675BBD50}"/>
              </a:ext>
            </a:extLst>
          </p:cNvPr>
          <p:cNvGrpSpPr/>
          <p:nvPr/>
        </p:nvGrpSpPr>
        <p:grpSpPr>
          <a:xfrm rot="8196604" flipH="1" flipV="1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28822C-98F9-CD4D-ADE8-2FADC98F395D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DB509A1-9CD9-3140-8D4F-979CFAA0ACC7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81">
            <a:extLst>
              <a:ext uri="{FF2B5EF4-FFF2-40B4-BE49-F238E27FC236}">
                <a16:creationId xmlns:a16="http://schemas.microsoft.com/office/drawing/2014/main" id="{4301C1F5-FFAC-A343-8A0F-F1C3E5F191F2}"/>
              </a:ext>
            </a:extLst>
          </p:cNvPr>
          <p:cNvGrpSpPr/>
          <p:nvPr/>
        </p:nvGrpSpPr>
        <p:grpSpPr>
          <a:xfrm flipV="1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C964220-25B1-4C4C-81F3-80E4AF2DA414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3BBE44-77A1-B041-984D-98F9BAA5FE40}"/>
                </a:ext>
              </a:extLst>
            </p:cNvPr>
            <p:cNvCxnSpPr/>
            <p:nvPr/>
          </p:nvCxnSpPr>
          <p:spPr>
            <a:xfrm flipH="1" flipV="1">
              <a:off x="3280437" y="1459073"/>
              <a:ext cx="31327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81">
            <a:extLst>
              <a:ext uri="{FF2B5EF4-FFF2-40B4-BE49-F238E27FC236}">
                <a16:creationId xmlns:a16="http://schemas.microsoft.com/office/drawing/2014/main" id="{64950402-01DD-4247-8922-E80276F986F0}"/>
              </a:ext>
            </a:extLst>
          </p:cNvPr>
          <p:cNvGrpSpPr/>
          <p:nvPr/>
        </p:nvGrpSpPr>
        <p:grpSpPr>
          <a:xfrm rot="13403396" flipV="1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BA7290E-F713-514A-83D1-B7041FEF4727}"/>
                </a:ext>
              </a:extLst>
            </p:cNvPr>
            <p:cNvCxnSpPr/>
            <p:nvPr/>
          </p:nvCxnSpPr>
          <p:spPr>
            <a:xfrm flipH="1" flipV="1">
              <a:off x="3596048" y="1457904"/>
              <a:ext cx="287458" cy="382489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DC807D0-F0D3-8B40-9CE1-553A1CD0D32C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A25725C-355F-7544-B7E6-75AF5A088974}"/>
              </a:ext>
            </a:extLst>
          </p:cNvPr>
          <p:cNvCxnSpPr/>
          <p:nvPr/>
        </p:nvCxnSpPr>
        <p:spPr>
          <a:xfrm rot="5400000" flipH="1">
            <a:off x="5871634" y="4531725"/>
            <a:ext cx="36576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F66D5D-016A-5F49-8F2F-102799A57426}"/>
              </a:ext>
            </a:extLst>
          </p:cNvPr>
          <p:cNvGrpSpPr/>
          <p:nvPr/>
        </p:nvGrpSpPr>
        <p:grpSpPr>
          <a:xfrm>
            <a:off x="2926109" y="41145"/>
            <a:ext cx="6774039" cy="1784356"/>
            <a:chOff x="3341511" y="258228"/>
            <a:chExt cx="5508978" cy="144655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0721583-C0DB-1846-8FBC-FA39E0492DF7}"/>
                </a:ext>
              </a:extLst>
            </p:cNvPr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Team-based strategy game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54D3E33-DFFA-9D4F-9E4B-A27300FC6E4E}"/>
                </a:ext>
              </a:extLst>
            </p:cNvPr>
            <p:cNvSpPr txBox="1"/>
            <p:nvPr/>
          </p:nvSpPr>
          <p:spPr>
            <a:xfrm>
              <a:off x="5314507" y="843004"/>
              <a:ext cx="1562986" cy="29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7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U-Turn Arrow 39"/>
          <p:cNvSpPr/>
          <p:nvPr/>
        </p:nvSpPr>
        <p:spPr>
          <a:xfrm>
            <a:off x="8615297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62768F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U-Turn Arrow 38"/>
          <p:cNvSpPr/>
          <p:nvPr/>
        </p:nvSpPr>
        <p:spPr>
          <a:xfrm rot="10800000" flipH="1">
            <a:off x="666739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B5B5B5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U-Turn Arrow 37"/>
          <p:cNvSpPr/>
          <p:nvPr/>
        </p:nvSpPr>
        <p:spPr>
          <a:xfrm>
            <a:off x="4728583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U-Turn Arrow 36"/>
          <p:cNvSpPr/>
          <p:nvPr/>
        </p:nvSpPr>
        <p:spPr>
          <a:xfrm rot="10800000" flipH="1">
            <a:off x="278422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U-Turn Arrow 34"/>
          <p:cNvSpPr/>
          <p:nvPr/>
        </p:nvSpPr>
        <p:spPr>
          <a:xfrm>
            <a:off x="864226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2333"/>
              <a:gd name="adj4" fmla="val 49304"/>
              <a:gd name="adj5" fmla="val 99251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479" y="3824372"/>
            <a:ext cx="129913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CARRY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66662" y="3220220"/>
            <a:ext cx="120404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8451" y="3824372"/>
            <a:ext cx="96821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JUNGLE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34884" y="3220220"/>
            <a:ext cx="68711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53558" y="3824372"/>
            <a:ext cx="5450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19612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FARM. KITE. CARRY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83969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MITE. GANK. TAX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8326" y="1232039"/>
            <a:ext cx="222406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WORLD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IS A DESERT. I AM THE OASIS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9607" y="6221647"/>
            <a:ext cx="220170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PROTECT. HARASS. DOMINATE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22777" y="6217758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PUSH. CARRY.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ROAM</a:t>
            </a: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61705" y="160381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Champion Roles</a:t>
            </a:r>
          </a:p>
        </p:txBody>
      </p:sp>
      <p:pic>
        <p:nvPicPr>
          <p:cNvPr id="25" name="Picture 2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4A35366-A394-204D-9154-1E4259B20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6" t="12850" r="2201"/>
          <a:stretch/>
        </p:blipFill>
        <p:spPr bwMode="auto">
          <a:xfrm>
            <a:off x="1460279" y="2315959"/>
            <a:ext cx="1299138" cy="12604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580E896-26BA-E24C-A132-F26389481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5" r="12783"/>
          <a:stretch/>
        </p:blipFill>
        <p:spPr bwMode="auto">
          <a:xfrm>
            <a:off x="3428661" y="4322924"/>
            <a:ext cx="1230115" cy="1207266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BD83E20-38BC-354A-94DE-E9386B42B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1" t="6123" r="-304" b="16224"/>
          <a:stretch/>
        </p:blipFill>
        <p:spPr bwMode="auto">
          <a:xfrm>
            <a:off x="5332088" y="2304882"/>
            <a:ext cx="1288704" cy="1278347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C2B3622-BB44-954E-A3A9-2F4AA998D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7" t="3052" r="2266" b="31114"/>
          <a:stretch/>
        </p:blipFill>
        <p:spPr bwMode="auto">
          <a:xfrm>
            <a:off x="7301193" y="4312709"/>
            <a:ext cx="1204027" cy="1165883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707CC21-71FD-F043-8B1A-F3B059ABD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/>
          <a:stretch/>
        </p:blipFill>
        <p:spPr bwMode="auto">
          <a:xfrm>
            <a:off x="9224364" y="2315959"/>
            <a:ext cx="1241364" cy="118944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37" grpId="0" animBg="1"/>
      <p:bldP spid="35" grpId="0" animBg="1"/>
      <p:bldP spid="47" grpId="0"/>
      <p:bldP spid="48" grpId="0"/>
      <p:bldP spid="49" grpId="0"/>
      <p:bldP spid="50" grpId="0"/>
      <p:bldP spid="51" grpId="0"/>
      <p:bldP spid="60" grpId="0"/>
      <p:bldP spid="61" grpId="0"/>
      <p:bldP spid="62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3840 x 1080] League of Legends, Red and Blue buff : multiwall">
            <a:extLst>
              <a:ext uri="{FF2B5EF4-FFF2-40B4-BE49-F238E27FC236}">
                <a16:creationId xmlns:a16="http://schemas.microsoft.com/office/drawing/2014/main" id="{A856E609-5857-E145-B58D-BCC7671E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346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rgbClr val="222A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64479" y="100852"/>
            <a:ext cx="7463041" cy="1446550"/>
            <a:chOff x="3341511" y="258228"/>
            <a:chExt cx="5508978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CREATE A SUPER SQUAD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Analysis Workflow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342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397B1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B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 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2768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21672" y="5655474"/>
            <a:ext cx="1828800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Source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Explore and clean the data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Descriptive Data Analysis 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Correlation Analysis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Viability Score</a:t>
            </a:r>
          </a:p>
        </p:txBody>
      </p:sp>
      <p:pic>
        <p:nvPicPr>
          <p:cNvPr id="43" name="Picture 42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8D88316-E466-D245-8031-F934A2843DF6}"/>
              </a:ext>
            </a:extLst>
          </p:cNvPr>
          <p:cNvSpPr/>
          <p:nvPr/>
        </p:nvSpPr>
        <p:spPr>
          <a:xfrm flipV="1">
            <a:off x="58632" y="3139788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áfico 27" descr="Bar chart">
            <a:extLst>
              <a:ext uri="{FF2B5EF4-FFF2-40B4-BE49-F238E27FC236}">
                <a16:creationId xmlns:a16="http://schemas.microsoft.com/office/drawing/2014/main" id="{AE4BB84C-7547-A343-A6A3-24A80F211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7432" y="4410600"/>
            <a:ext cx="914400" cy="914400"/>
          </a:xfrm>
          <a:prstGeom prst="rect">
            <a:avLst/>
          </a:prstGeom>
        </p:spPr>
      </p:pic>
      <p:pic>
        <p:nvPicPr>
          <p:cNvPr id="6" name="Graphic 5" descr="Game controller">
            <a:extLst>
              <a:ext uri="{FF2B5EF4-FFF2-40B4-BE49-F238E27FC236}">
                <a16:creationId xmlns:a16="http://schemas.microsoft.com/office/drawing/2014/main" id="{26597D0D-AE37-B147-A279-7AFAABD01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261" y="4410600"/>
            <a:ext cx="914400" cy="914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B08D1EB-CCD5-6445-9F6F-E7B9CB9ED8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076604" y="4410600"/>
            <a:ext cx="914400" cy="914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7D31E85D-CE65-6B45-B32F-5833E5CA17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7846" y="441060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92C4EE4-FA73-7242-930A-B547DBDFC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808808" y="4410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Game controller">
            <a:extLst>
              <a:ext uri="{FF2B5EF4-FFF2-40B4-BE49-F238E27FC236}">
                <a16:creationId xmlns:a16="http://schemas.microsoft.com/office/drawing/2014/main" id="{1BFF1713-4933-9043-B388-44466C42E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6240" y="59436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D0B41-807D-FD40-A2D4-E5F49BE0CDAE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9A5D8-FA6B-744B-97EA-7F12FD79A7C4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767D9-91D3-C544-BE80-69A1282529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205738" y="4275799"/>
            <a:ext cx="2764682" cy="2390274"/>
          </a:xfrm>
          <a:prstGeom prst="hexagon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29CF6-1697-2D4A-AA5B-87E5735FA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126" y="1455069"/>
            <a:ext cx="8705651" cy="379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8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Game controller">
            <a:extLst>
              <a:ext uri="{FF2B5EF4-FFF2-40B4-BE49-F238E27FC236}">
                <a16:creationId xmlns:a16="http://schemas.microsoft.com/office/drawing/2014/main" id="{1BFF1713-4933-9043-B388-44466C42E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6240" y="59436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D0B41-807D-FD40-A2D4-E5F49BE0CDAE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9A5D8-FA6B-744B-97EA-7F12FD79A7C4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Source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4028B-F31C-9541-B215-960D07C0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025" y="5772185"/>
            <a:ext cx="4572669" cy="62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80680-5A24-9842-A4CB-DDA56A554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51" y="1214636"/>
            <a:ext cx="6457264" cy="421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6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8943694-F74B-2C43-9017-126C7E5A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164" y="1143172"/>
            <a:ext cx="4940300" cy="5029200"/>
          </a:xfrm>
          <a:prstGeom prst="rect">
            <a:avLst/>
          </a:prstGeom>
          <a:solidFill>
            <a:srgbClr val="CAC8CA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1512E-5696-EF44-9511-D73E4030E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3" y="5277853"/>
            <a:ext cx="5038158" cy="1192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E0E8D-A4CE-C941-BA3C-5859AA42E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3" y="1405026"/>
            <a:ext cx="2298039" cy="1675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69F07-E5EE-3E43-84F4-E6E037098116}"/>
              </a:ext>
            </a:extLst>
          </p:cNvPr>
          <p:cNvSpPr txBox="1"/>
          <p:nvPr/>
        </p:nvSpPr>
        <p:spPr>
          <a:xfrm>
            <a:off x="386760" y="1220360"/>
            <a:ext cx="151947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Role: Support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89E033-58FA-C344-AB99-11BF683E2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241" y="3614817"/>
            <a:ext cx="2330231" cy="1309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B0E24D-E28F-3244-A4C9-72ADEA0A7515}"/>
              </a:ext>
            </a:extLst>
          </p:cNvPr>
          <p:cNvSpPr txBox="1"/>
          <p:nvPr/>
        </p:nvSpPr>
        <p:spPr>
          <a:xfrm>
            <a:off x="1591851" y="3379022"/>
            <a:ext cx="175837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Role: ADC or Top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CFC3FE-3E52-464C-B5F9-4EC0347F1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346" y="6514448"/>
            <a:ext cx="1661630" cy="22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8D8BA-CC35-3B41-A5EC-3A8F449E5B45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380816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2BBC5-0ED2-0845-BF25-2F9D611CC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01" y="2123239"/>
            <a:ext cx="6441223" cy="2611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3D5659-C563-FA4D-8A9A-A34614768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946" y="1405405"/>
            <a:ext cx="4740394" cy="4047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0F6D1C-CB56-D94D-9400-08B93844A1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21418" y="5999338"/>
            <a:ext cx="914400" cy="790567"/>
          </a:xfrm>
          <a:prstGeom prst="hexagon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9AD6EA-34DC-AC4E-A911-A1C8189B1D89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3544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gnifying glass">
            <a:extLst>
              <a:ext uri="{FF2B5EF4-FFF2-40B4-BE49-F238E27FC236}">
                <a16:creationId xmlns:a16="http://schemas.microsoft.com/office/drawing/2014/main" id="{9E2737CB-0D12-ED48-BB1F-C78917A9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182" y="5959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C0FE-78E1-1843-B1B7-1494B20F1EC9}"/>
              </a:ext>
            </a:extLst>
          </p:cNvPr>
          <p:cNvSpPr txBox="1"/>
          <p:nvPr/>
        </p:nvSpPr>
        <p:spPr>
          <a:xfrm>
            <a:off x="3297357" y="685628"/>
            <a:ext cx="561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2BBC5-0ED2-0845-BF25-2F9D611CC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01" y="2123239"/>
            <a:ext cx="6441223" cy="261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9A825-9D0E-044B-8E2D-1135FB49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578" y="1203048"/>
            <a:ext cx="4816804" cy="47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A1C6E-8DAD-1C48-8FDC-DE9B73F47A1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21418" y="5999338"/>
            <a:ext cx="914400" cy="790567"/>
          </a:xfrm>
          <a:prstGeom prst="hexagon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CC894424-8F35-B543-9055-0E5AE034BB96}"/>
              </a:ext>
            </a:extLst>
          </p:cNvPr>
          <p:cNvSpPr/>
          <p:nvPr/>
        </p:nvSpPr>
        <p:spPr>
          <a:xfrm>
            <a:off x="6896578" y="2474259"/>
            <a:ext cx="4667893" cy="699247"/>
          </a:xfrm>
          <a:prstGeom prst="frame">
            <a:avLst/>
          </a:prstGeom>
          <a:solidFill>
            <a:srgbClr val="F03227"/>
          </a:solidFill>
          <a:ln>
            <a:solidFill>
              <a:srgbClr val="F03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5AC6C-B2B8-424F-8FF4-4988C4FCBC58}"/>
              </a:ext>
            </a:extLst>
          </p:cNvPr>
          <p:cNvSpPr txBox="1"/>
          <p:nvPr/>
        </p:nvSpPr>
        <p:spPr>
          <a:xfrm>
            <a:off x="2364479" y="100852"/>
            <a:ext cx="7463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15539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478</Words>
  <Application>Microsoft Macintosh PowerPoint</Application>
  <PresentationFormat>Widescreen</PresentationFormat>
  <Paragraphs>165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Candara</vt:lpstr>
      <vt:lpstr>Wingdings</vt:lpstr>
      <vt:lpstr>Office Theme</vt:lpstr>
      <vt:lpstr>1_Office Theme</vt:lpstr>
      <vt:lpstr>Project #1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Stein, Lauren</dc:creator>
  <cp:lastModifiedBy>Stein, Lauren</cp:lastModifiedBy>
  <cp:revision>29</cp:revision>
  <dcterms:created xsi:type="dcterms:W3CDTF">2020-07-31T21:51:05Z</dcterms:created>
  <dcterms:modified xsi:type="dcterms:W3CDTF">2020-08-01T17:48:04Z</dcterms:modified>
</cp:coreProperties>
</file>